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2" r:id="rId1"/>
  </p:sldMasterIdLst>
  <p:notesMasterIdLst>
    <p:notesMasterId r:id="rId13"/>
  </p:notesMasterIdLst>
  <p:sldIdLst>
    <p:sldId id="256" r:id="rId2"/>
    <p:sldId id="257" r:id="rId3"/>
    <p:sldId id="258" r:id="rId4"/>
    <p:sldId id="263" r:id="rId5"/>
    <p:sldId id="260" r:id="rId6"/>
    <p:sldId id="265" r:id="rId7"/>
    <p:sldId id="264" r:id="rId8"/>
    <p:sldId id="262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86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36" autoAdjust="0"/>
  </p:normalViewPr>
  <p:slideViewPr>
    <p:cSldViewPr snapToGrid="0">
      <p:cViewPr varScale="1">
        <p:scale>
          <a:sx n="51" d="100"/>
          <a:sy n="51" d="100"/>
        </p:scale>
        <p:origin x="787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1E6F9-3991-4B8D-991B-2E49CEA3D025}" type="datetimeFigureOut">
              <a:rPr lang="es-AR" smtClean="0"/>
              <a:t>28/06/2021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107A4-2B4D-42EA-9D6C-A786FAC3969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45697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107A4-2B4D-42EA-9D6C-A786FAC39691}" type="slidenum">
              <a:rPr lang="es-AR" smtClean="0"/>
              <a:t>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43037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87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896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8406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89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4722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803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802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56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89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35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30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03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29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8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51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721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1028701"/>
            <a:ext cx="8915399" cy="5343524"/>
          </a:xfrm>
          <a:solidFill>
            <a:srgbClr val="0070C0"/>
          </a:solidFill>
        </p:spPr>
        <p:txBody>
          <a:bodyPr anchor="ctr"/>
          <a:lstStyle/>
          <a:p>
            <a:pPr algn="ctr"/>
            <a:r>
              <a:rPr lang="es-AR" b="1" dirty="0">
                <a:latin typeface="Algerian" panose="04020705040A02060702" pitchFamily="82" charset="0"/>
              </a:rPr>
              <a:t/>
            </a:r>
            <a:br>
              <a:rPr lang="es-AR" b="1" dirty="0">
                <a:latin typeface="Algerian" panose="04020705040A02060702" pitchFamily="82" charset="0"/>
              </a:rPr>
            </a:br>
            <a:r>
              <a:rPr lang="es-AR" b="1" dirty="0">
                <a:latin typeface="Algerian" panose="04020705040A02060702" pitchFamily="82" charset="0"/>
              </a:rPr>
              <a:t>DIRECCIÓN GENERAL DE NIVEL SUPERIOR</a:t>
            </a:r>
          </a:p>
        </p:txBody>
      </p:sp>
      <p:pic>
        <p:nvPicPr>
          <p:cNvPr id="3" name="Imagen 2" descr="Imagen que contiene Logotipo&#10;&#10;Descripción generada automáticamente">
            <a:extLst>
              <a:ext uri="{FF2B5EF4-FFF2-40B4-BE49-F238E27FC236}">
                <a16:creationId xmlns:a16="http://schemas.microsoft.com/office/drawing/2014/main" xmlns="" id="{31F0BBD3-2167-42ED-88D7-F0610757297E}"/>
              </a:ext>
            </a:extLst>
          </p:cNvPr>
          <p:cNvPicPr/>
          <p:nvPr/>
        </p:nvPicPr>
        <p:blipFill rotWithShape="1">
          <a:blip r:embed="rId2"/>
          <a:srcRect l="15698" t="8157" r="16040" b="22819"/>
          <a:stretch/>
        </p:blipFill>
        <p:spPr bwMode="auto">
          <a:xfrm>
            <a:off x="3562988" y="1483993"/>
            <a:ext cx="1890078" cy="9836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Imagen 3" descr="Interfaz de usuario gráfica, Aplicación, Word&#10;&#10;Descripción generada automáticamente">
            <a:extLst>
              <a:ext uri="{FF2B5EF4-FFF2-40B4-BE49-F238E27FC236}">
                <a16:creationId xmlns:a16="http://schemas.microsoft.com/office/drawing/2014/main" xmlns="" id="{4CB4FA21-330A-46A1-9869-292FFD1D20C6}"/>
              </a:ext>
            </a:extLst>
          </p:cNvPr>
          <p:cNvPicPr/>
          <p:nvPr/>
        </p:nvPicPr>
        <p:blipFill rotWithShape="1">
          <a:blip r:embed="rId3"/>
          <a:srcRect l="39334" t="39218" r="40911" b="41330"/>
          <a:stretch/>
        </p:blipFill>
        <p:spPr bwMode="auto">
          <a:xfrm>
            <a:off x="6096000" y="1483993"/>
            <a:ext cx="1750065" cy="9836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n 4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xmlns="" id="{71EDE19E-6C53-465A-9754-93EC193F17EC}"/>
              </a:ext>
            </a:extLst>
          </p:cNvPr>
          <p:cNvPicPr/>
          <p:nvPr/>
        </p:nvPicPr>
        <p:blipFill rotWithShape="1">
          <a:blip r:embed="rId4"/>
          <a:srcRect l="9878" t="21335" r="77422" b="66429"/>
          <a:stretch/>
        </p:blipFill>
        <p:spPr bwMode="auto">
          <a:xfrm>
            <a:off x="8488999" y="1483993"/>
            <a:ext cx="1609087" cy="9836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67862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09490"/>
          </a:xfrm>
          <a:solidFill>
            <a:srgbClr val="0070C0"/>
          </a:solidFill>
        </p:spPr>
        <p:txBody>
          <a:bodyPr anchor="ctr"/>
          <a:lstStyle/>
          <a:p>
            <a:pPr algn="ctr"/>
            <a:r>
              <a:rPr lang="es-AR" b="1" dirty="0"/>
              <a:t>Segunda Etapa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rgbClr val="D886DA"/>
          </a:solidFill>
        </p:spPr>
        <p:txBody>
          <a:bodyPr>
            <a:normAutofit/>
          </a:bodyPr>
          <a:lstStyle/>
          <a:p>
            <a:pPr algn="just"/>
            <a:endParaRPr lang="es-AR" sz="2400" b="1" dirty="0"/>
          </a:p>
          <a:p>
            <a:pPr algn="just"/>
            <a:r>
              <a:rPr lang="es-AR" sz="2400" b="1" dirty="0"/>
              <a:t>Desde el 30/07 hasta el 04/08: </a:t>
            </a:r>
            <a:r>
              <a:rPr lang="es-AR" sz="2400" dirty="0"/>
              <a:t>Entrevista virtual a los/las postulantes preseleccionados de las ternas.</a:t>
            </a:r>
          </a:p>
          <a:p>
            <a:pPr algn="just"/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186196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69626" y="266922"/>
            <a:ext cx="8915400" cy="1280890"/>
          </a:xfrm>
          <a:solidFill>
            <a:srgbClr val="0070C0"/>
          </a:solidFill>
        </p:spPr>
        <p:txBody>
          <a:bodyPr anchor="ctr"/>
          <a:lstStyle/>
          <a:p>
            <a:pPr algn="ctr"/>
            <a:r>
              <a:rPr lang="es-AR" b="1" dirty="0"/>
              <a:t>Tercera Etapa 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69626" y="1547812"/>
            <a:ext cx="8915400" cy="4463422"/>
          </a:xfrm>
          <a:solidFill>
            <a:srgbClr val="D886DA"/>
          </a:solidFill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s-AR" sz="2000" b="1" dirty="0"/>
              <a:t>04/08 hasta el 06/08:</a:t>
            </a:r>
            <a:r>
              <a:rPr lang="es-AR" sz="2000" dirty="0"/>
              <a:t> Equipo DES - </a:t>
            </a:r>
            <a:r>
              <a:rPr lang="es-AR" sz="2000" dirty="0" err="1"/>
              <a:t>INFoD</a:t>
            </a:r>
            <a:r>
              <a:rPr lang="es-AR" sz="2000" dirty="0"/>
              <a:t> definen un puntaje para cada candidato entrevistado que se sumará a los puntajes de las etapas anteriores definiendo así un orden de mérito definitivo para cada institución. Se labra un acta con los procedimientos realizados y las decisiones alcanzadas.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AR" sz="2000" b="1" dirty="0"/>
              <a:t>09/07</a:t>
            </a:r>
            <a:r>
              <a:rPr lang="es-AR" sz="2000" dirty="0"/>
              <a:t> La jurisdicción ofrece los puestos a los candidatos seleccionados en primer lugar para cada institución y una vez aceptado se comunica formalmente por nota al </a:t>
            </a:r>
            <a:r>
              <a:rPr lang="es-AR" sz="2000" dirty="0" err="1"/>
              <a:t>INFoD</a:t>
            </a:r>
            <a:r>
              <a:rPr lang="es-AR" sz="2000" dirty="0"/>
              <a:t>, para la posterior emisión de la No Objeción para la contratación de los </a:t>
            </a:r>
            <a:r>
              <a:rPr lang="es-AR" sz="2000" dirty="0" err="1"/>
              <a:t>CIPEs</a:t>
            </a:r>
            <a:r>
              <a:rPr lang="es-AR" sz="2000" dirty="0"/>
              <a:t>.</a:t>
            </a:r>
          </a:p>
          <a:p>
            <a:pPr marL="0" lvl="0" indent="0" algn="just">
              <a:buNone/>
            </a:pPr>
            <a:r>
              <a:rPr lang="es-AR" sz="2000" dirty="0"/>
              <a:t>En el caso de que el candidato que ocupe el primer puesto de la terna desista de asumir la tarea propuesta, se pasará al siguiente candidato en el orden de mérito y así sucesivamente hasta cubrir las vacantes previstas.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35475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287935" y="109760"/>
            <a:ext cx="9312978" cy="2149538"/>
          </a:xfrm>
          <a:solidFill>
            <a:srgbClr val="0070C0"/>
          </a:solidFill>
        </p:spPr>
        <p:txBody>
          <a:bodyPr anchor="ctr">
            <a:noAutofit/>
          </a:bodyPr>
          <a:lstStyle/>
          <a:p>
            <a:pPr algn="ctr"/>
            <a:r>
              <a:rPr lang="es-AR" b="1" dirty="0">
                <a:latin typeface="Algerian" panose="04020705040A02060702" pitchFamily="82" charset="0"/>
              </a:rPr>
              <a:t>INSTITUTO NACIONAL DE FORMACIÓN DOCENTE (</a:t>
            </a:r>
            <a:r>
              <a:rPr lang="es-AR" b="1" dirty="0" err="1">
                <a:latin typeface="Algerian" panose="04020705040A02060702" pitchFamily="82" charset="0"/>
              </a:rPr>
              <a:t>INFoD</a:t>
            </a:r>
            <a:r>
              <a:rPr lang="es-AR" b="1" dirty="0">
                <a:latin typeface="Algerian" panose="04020705040A02060702" pitchFamily="82" charset="0"/>
              </a:rPr>
              <a:t>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87934" y="2259298"/>
            <a:ext cx="9312978" cy="3777521"/>
          </a:xfrm>
          <a:solidFill>
            <a:srgbClr val="D886DA"/>
          </a:solidFill>
        </p:spPr>
        <p:txBody>
          <a:bodyPr/>
          <a:lstStyle/>
          <a:p>
            <a:endParaRPr lang="es-AR" dirty="0"/>
          </a:p>
          <a:p>
            <a:pPr algn="ctr"/>
            <a:r>
              <a:rPr lang="es-AR" sz="3200" b="1" dirty="0"/>
              <a:t>Dirección Nacional de Fortalecimiento del Sistema Formador</a:t>
            </a:r>
          </a:p>
          <a:p>
            <a:endParaRPr lang="es-AR" dirty="0"/>
          </a:p>
          <a:p>
            <a:pPr algn="ctr"/>
            <a:r>
              <a:rPr lang="es-AR" sz="3600" b="1" dirty="0"/>
              <a:t>ÁREA POLÍTICAS ESTUDIANTILES  2021</a:t>
            </a:r>
          </a:p>
        </p:txBody>
      </p:sp>
    </p:spTree>
    <p:extLst>
      <p:ext uri="{BB962C8B-B14F-4D97-AF65-F5344CB8AC3E}">
        <p14:creationId xmlns:p14="http://schemas.microsoft.com/office/powerpoint/2010/main" val="3713909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092863" y="4386262"/>
            <a:ext cx="8911687" cy="1843087"/>
          </a:xfrm>
          <a:solidFill>
            <a:srgbClr val="D886DA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/>
            </a:r>
            <a:br>
              <a:rPr lang="es-ES" b="1" dirty="0"/>
            </a:br>
            <a:r>
              <a:rPr lang="es-ES" b="1" dirty="0"/>
              <a:t>Encuadre para el proceso de selección</a:t>
            </a:r>
            <a:br>
              <a:rPr lang="es-ES" b="1" dirty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/>
              <a:t> 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89150" y="528639"/>
            <a:ext cx="8915400" cy="3857624"/>
          </a:xfr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s-ES" i="1" dirty="0"/>
          </a:p>
          <a:p>
            <a:pPr algn="ctr"/>
            <a:endParaRPr lang="es-ES" sz="4000" b="1" i="1" dirty="0"/>
          </a:p>
          <a:p>
            <a:pPr algn="ctr"/>
            <a:r>
              <a:rPr lang="es-ES" sz="4000" b="1" dirty="0"/>
              <a:t>Coordinadoras/es Institucionales de Políticas Estudiantiles (</a:t>
            </a:r>
            <a:r>
              <a:rPr lang="es-ES" sz="4000" b="1" dirty="0" err="1" smtClean="0"/>
              <a:t>CIPEs</a:t>
            </a:r>
            <a:r>
              <a:rPr lang="es-ES" sz="4000" b="1" dirty="0" smtClean="0"/>
              <a:t>)</a:t>
            </a:r>
          </a:p>
          <a:p>
            <a:pPr algn="ctr"/>
            <a:r>
              <a:rPr lang="es-AR" sz="2600" dirty="0"/>
              <a:t>https://drive.google.com/file/d/15TzDBcPdeAR-e_rMoh__wVn2zbKR0wG1/view </a:t>
            </a:r>
            <a:endParaRPr lang="es-AR" sz="2600" b="1" dirty="0"/>
          </a:p>
        </p:txBody>
      </p:sp>
    </p:spTree>
    <p:extLst>
      <p:ext uri="{BB962C8B-B14F-4D97-AF65-F5344CB8AC3E}">
        <p14:creationId xmlns:p14="http://schemas.microsoft.com/office/powerpoint/2010/main" val="1231355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35762" y="624110"/>
            <a:ext cx="8911687" cy="1280890"/>
          </a:xfrm>
          <a:solidFill>
            <a:srgbClr val="0070C0"/>
          </a:solidFill>
        </p:spPr>
        <p:txBody>
          <a:bodyPr anchor="ctr">
            <a:normAutofit/>
          </a:bodyPr>
          <a:lstStyle/>
          <a:p>
            <a:pPr algn="ctr"/>
            <a:r>
              <a:rPr lang="es-AR" sz="4000" b="1" dirty="0"/>
              <a:t>PERFIL REQUERIDO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32049" y="1905000"/>
            <a:ext cx="8915400" cy="4953000"/>
          </a:xfrm>
          <a:solidFill>
            <a:srgbClr val="D886DA"/>
          </a:soli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AR" sz="2400" b="1" dirty="0"/>
              <a:t>Profesional con título Docente, Licenciado/a en Ciencias de la Educación o carreras afines con formación pedagógica para el acompañamiento de las trayectorias estudiantiles. (Excluyente)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es-AR" sz="2400" b="1" dirty="0"/>
              <a:t>Experiencia en participación y/o coordinación de proyectos educativos y socio-comunitarios.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es-AR" sz="2400" b="1" dirty="0"/>
              <a:t>Habilidad para utilizar entornos virtuales, correos electrónicos, etc. Contar con las herramientas.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AR" sz="2400" b="1" dirty="0"/>
              <a:t>Disponibilidad de tiempo para asistir a encuentros provinciales, regionales y/o nacionales convocados por la Dirección General de Nivel Superior de la provincia, </a:t>
            </a:r>
            <a:r>
              <a:rPr lang="es-AR" sz="2400" b="1" dirty="0" err="1"/>
              <a:t>INFoD</a:t>
            </a:r>
            <a:r>
              <a:rPr lang="es-AR" sz="2400" b="1" dirty="0"/>
              <a:t> y otros organismos.</a:t>
            </a:r>
          </a:p>
          <a:p>
            <a:pPr algn="just"/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7056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 anchor="ctr"/>
          <a:lstStyle/>
          <a:p>
            <a:pPr algn="ctr"/>
            <a:r>
              <a:rPr lang="es-AR" b="1" dirty="0"/>
              <a:t>Condiciones de contratación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4953000"/>
          </a:xfrm>
          <a:solidFill>
            <a:srgbClr val="D886DA"/>
          </a:solidFill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s-AR" sz="2400" b="1" dirty="0"/>
              <a:t>Disponer de horarios acordes al funcionamiento y necesidades de la institución.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AR" sz="2400" b="1" dirty="0"/>
              <a:t>No tener contrato vigente con algún organismo nacional, provincial y/o municipal.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AR" sz="2400" b="1" dirty="0"/>
              <a:t>Ser </a:t>
            </a:r>
            <a:r>
              <a:rPr lang="es-AR" sz="2400" b="1" dirty="0" err="1"/>
              <a:t>monotributista</a:t>
            </a:r>
            <a:r>
              <a:rPr lang="es-AR" sz="2400" b="1" dirty="0"/>
              <a:t> o inscripción en la AFIP.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AR" sz="2400" b="1" dirty="0"/>
              <a:t>Remuneración mensual: $ 20.000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AR" sz="2400" b="1" dirty="0"/>
              <a:t>Contrato hasta el 31 de diciembre de 2021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AR" sz="2400" b="1" dirty="0"/>
              <a:t>Dedicación: 18 horas reloj semanales distribuidas en la semana según acuerdo con las autoridades institucionales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AR" sz="2400" b="1" dirty="0"/>
              <a:t>Ingreso semanal a la plataforma virtual- </a:t>
            </a:r>
            <a:r>
              <a:rPr lang="es-AR" sz="2400" b="1" dirty="0" err="1"/>
              <a:t>INFoD</a:t>
            </a:r>
            <a:r>
              <a:rPr lang="es-AR" sz="2400" b="1" dirty="0"/>
              <a:t>-DGNS.</a:t>
            </a:r>
          </a:p>
        </p:txBody>
      </p:sp>
    </p:spTree>
    <p:extLst>
      <p:ext uri="{BB962C8B-B14F-4D97-AF65-F5344CB8AC3E}">
        <p14:creationId xmlns:p14="http://schemas.microsoft.com/office/powerpoint/2010/main" val="3687130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91741" y="624110"/>
            <a:ext cx="9012872" cy="1280890"/>
          </a:xfrm>
          <a:solidFill>
            <a:srgbClr val="0070C0"/>
          </a:solidFill>
        </p:spPr>
        <p:txBody>
          <a:bodyPr anchor="ctr"/>
          <a:lstStyle/>
          <a:p>
            <a:pPr algn="ctr"/>
            <a:r>
              <a:rPr lang="es-AR" b="1" dirty="0"/>
              <a:t>Proceso de postulación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91740" y="1905000"/>
            <a:ext cx="9012872" cy="5784532"/>
          </a:xfrm>
          <a:solidFill>
            <a:srgbClr val="D886DA"/>
          </a:solidFill>
        </p:spPr>
        <p:txBody>
          <a:bodyPr>
            <a:noAutofit/>
          </a:bodyPr>
          <a:lstStyle/>
          <a:p>
            <a:pPr algn="just"/>
            <a:r>
              <a:rPr lang="es-AR" sz="2000" b="1" dirty="0"/>
              <a:t>La inscripción para el cargo de CIPE se realiza mediante formulario de Google </a:t>
            </a:r>
            <a:r>
              <a:rPr lang="es-AR" sz="2000" b="1" dirty="0" err="1"/>
              <a:t>Forms</a:t>
            </a:r>
            <a:r>
              <a:rPr lang="es-AR" sz="2000" b="1" dirty="0"/>
              <a:t>:</a:t>
            </a:r>
          </a:p>
          <a:p>
            <a:pPr lvl="0" algn="just"/>
            <a:r>
              <a:rPr lang="es-AR" sz="2000" b="1" dirty="0" err="1"/>
              <a:t>Curriculum</a:t>
            </a:r>
            <a:r>
              <a:rPr lang="es-AR" sz="2000" b="1" dirty="0"/>
              <a:t> vitae resumido, con un máximo de tres (3) páginas, en un archivo PDF o Word: formato de hoja A4, fuente Arial de tamaño 11, interlineado 1.5. El archivo debe estar nombrado de la siguiente manera:</a:t>
            </a:r>
          </a:p>
          <a:p>
            <a:pPr algn="just"/>
            <a:r>
              <a:rPr lang="es-AR" sz="2000" b="1" dirty="0"/>
              <a:t>“Provincia, Localidad XX, Instituto XX, Apellido CV”</a:t>
            </a:r>
          </a:p>
          <a:p>
            <a:pPr lvl="0" algn="just"/>
            <a:r>
              <a:rPr lang="es-AR" sz="2000" b="1" dirty="0"/>
              <a:t>Título o constancia de título en PDF o JPG. El archivo debe estar nombrado de la siguiente manera: “Provincia, Localidad XX, Instituto XX, Apellido CV”</a:t>
            </a:r>
          </a:p>
          <a:p>
            <a:pPr lvl="0" algn="just"/>
            <a:r>
              <a:rPr lang="es-AR" sz="2000" b="1" dirty="0"/>
              <a:t>Declaración jurada de </a:t>
            </a:r>
            <a:r>
              <a:rPr lang="es-AR" sz="2000" b="1" dirty="0" smtClean="0"/>
              <a:t>cargos: </a:t>
            </a:r>
          </a:p>
          <a:p>
            <a:pPr marL="0" lvl="0" indent="0" algn="just">
              <a:buNone/>
            </a:pPr>
            <a:r>
              <a:rPr lang="es-AR" sz="2000" dirty="0"/>
              <a:t>https://www.cgesantiago.gob.ar/documentos/Formularios%20y%20Fichas/REGIMEN%20DE%20INCOMPATIBILIDAD%20CGE.pdf </a:t>
            </a:r>
            <a:endParaRPr lang="es-AR" sz="2000" b="1" dirty="0"/>
          </a:p>
          <a:p>
            <a:pPr lvl="0" algn="just"/>
            <a:r>
              <a:rPr lang="es-AR" sz="2000" b="1" dirty="0"/>
              <a:t>Video personal de presentación no mayor a 3 minutos</a:t>
            </a:r>
            <a:r>
              <a:rPr lang="es-AR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70662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10362" y="733649"/>
            <a:ext cx="8911687" cy="1280890"/>
          </a:xfrm>
          <a:solidFill>
            <a:srgbClr val="0070C0"/>
          </a:solidFill>
        </p:spPr>
        <p:txBody>
          <a:bodyPr anchor="ctr"/>
          <a:lstStyle/>
          <a:p>
            <a:pPr algn="ctr"/>
            <a:r>
              <a:rPr lang="es-AR" b="1" dirty="0"/>
              <a:t>VIDEO DE PRESENTACIÓN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60625" y="2014539"/>
            <a:ext cx="8861424" cy="5755050"/>
          </a:xfrm>
          <a:solidFill>
            <a:srgbClr val="D886DA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endParaRPr lang="es-AR" sz="2000" dirty="0"/>
          </a:p>
          <a:p>
            <a:pPr lvl="0"/>
            <a:endParaRPr lang="es-AR" sz="20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s-AR" sz="2000" b="1" dirty="0"/>
              <a:t>Breve presentación personal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s-AR" sz="2000" b="1" dirty="0"/>
              <a:t>Motivos por los que se postula a la función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es-AR" sz="2000" b="1" dirty="0"/>
              <a:t>Una reflexión basada en la propia experiencia formativa académica profesional, aspectos a destacar y aspectos a fortalecer, respecto de la formación docente.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s-AR" sz="2000" b="1" dirty="0"/>
              <a:t>Propuesta de estrategia de intervención institucional (construcción colectiva con estudiantes y otros actores institucionales) en el marco de la línea de Políticas Estudiantiles para acompañar las trayectorias formativas de las/os futuras/os docentes. </a:t>
            </a:r>
          </a:p>
          <a:p>
            <a:pPr marL="0" indent="0" algn="just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11333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solidFill>
            <a:srgbClr val="0070C0"/>
          </a:solidFill>
        </p:spPr>
        <p:txBody>
          <a:bodyPr anchor="ctr"/>
          <a:lstStyle/>
          <a:p>
            <a:pPr algn="ctr"/>
            <a:r>
              <a:rPr lang="es-AR" b="1" dirty="0"/>
              <a:t>Cronograma: Etapas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502147"/>
          </a:xfrm>
          <a:solidFill>
            <a:srgbClr val="D886DA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s-AR" sz="2000" b="1" dirty="0"/>
              <a:t>-Apertura y difusión de la convocatoria:</a:t>
            </a:r>
            <a:r>
              <a:rPr lang="es-AR" sz="2000" dirty="0"/>
              <a:t>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es-AR" sz="2000" b="1" dirty="0"/>
              <a:t>1° ETAPA: 24/06</a:t>
            </a:r>
            <a:r>
              <a:rPr lang="es-AR" sz="2000" dirty="0"/>
              <a:t> Reunión con los rectores de las 21 instituciones seleccionadas para la convocatoria de los Coordinadores Institucionales de Políticas Estudiantiles (</a:t>
            </a:r>
            <a:r>
              <a:rPr lang="es-AR" sz="2000" dirty="0" err="1"/>
              <a:t>CIPEs</a:t>
            </a:r>
            <a:r>
              <a:rPr lang="es-AR" sz="2000" dirty="0"/>
              <a:t>):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es-AR" sz="2000" b="1" dirty="0"/>
              <a:t>2° ETAPA: 30/06 al 09/07</a:t>
            </a:r>
            <a:r>
              <a:rPr lang="es-AR" sz="2000" dirty="0"/>
              <a:t> Difusión de la convocatoria por variados medios de comunicación.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es-AR" sz="2000" b="1" dirty="0"/>
              <a:t>3° ETAPA: 05/07 al 09/07</a:t>
            </a:r>
            <a:r>
              <a:rPr lang="es-AR" sz="2000" dirty="0"/>
              <a:t> Inscripción de los postulantes en el siguiente formulario de Google </a:t>
            </a:r>
            <a:r>
              <a:rPr lang="es-AR" sz="2000" dirty="0" err="1" smtClean="0"/>
              <a:t>Forms</a:t>
            </a:r>
            <a:r>
              <a:rPr lang="es-AR" sz="2000" dirty="0" smtClean="0"/>
              <a:t>: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es-AR" sz="2000" dirty="0"/>
              <a:t>https://forms.gle/J91HDxQo9dMdyPkb8 </a:t>
            </a:r>
            <a:endParaRPr lang="es-AR" sz="2000" dirty="0"/>
          </a:p>
          <a:p>
            <a:pPr marL="0" indent="0" algn="just">
              <a:buNone/>
            </a:pP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82302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 anchor="ctr"/>
          <a:lstStyle/>
          <a:p>
            <a:pPr algn="ctr"/>
            <a:r>
              <a:rPr lang="es-AR" b="1" dirty="0"/>
              <a:t>Proceso de Evaluación (1° etapa)</a:t>
            </a:r>
            <a:endParaRPr lang="es-AR" dirty="0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5051685"/>
          </a:xfrm>
          <a:solidFill>
            <a:srgbClr val="D886DA"/>
          </a:solidFill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endParaRPr lang="es-AR" sz="1900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AR" sz="1900" b="1" dirty="0"/>
              <a:t>Desde el 06/07 hasta el 16/07: </a:t>
            </a:r>
            <a:r>
              <a:rPr lang="es-AR" sz="1900" dirty="0"/>
              <a:t>análisis de aspectos formales de los CV (a cargo de equipo técnico DES e </a:t>
            </a:r>
            <a:r>
              <a:rPr lang="es-AR" sz="1900" dirty="0" err="1"/>
              <a:t>INFoD</a:t>
            </a:r>
            <a:endParaRPr lang="es-AR" sz="1900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AR" sz="1900" b="1" dirty="0"/>
              <a:t>Desde el 16/07 hasta el 20/07: </a:t>
            </a:r>
            <a:r>
              <a:rPr lang="es-AR" sz="1900" dirty="0"/>
              <a:t>envío de documentación a cada ISFD de postulantes que</a:t>
            </a:r>
            <a:r>
              <a:rPr lang="es-AR" sz="1900" b="1" dirty="0"/>
              <a:t> reúnen los requisitos establecidos</a:t>
            </a:r>
            <a:r>
              <a:rPr lang="es-AR" sz="1900" dirty="0"/>
              <a:t>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AR" sz="1900" b="1" dirty="0"/>
              <a:t>Desde el 16/07 hasta el 23/07</a:t>
            </a:r>
            <a:r>
              <a:rPr lang="es-AR" sz="1900" dirty="0"/>
              <a:t> El Consejo Consultivo Institucional analiza las postulaciones y envía a la DGNS la devolución de cada una de ellas, sugiriendo un orden de prelación. Ésta será tomada en carácter de recomendación.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AR" sz="1900" b="1" dirty="0"/>
              <a:t>Desde el 27/07 hasta  el 30/07: </a:t>
            </a:r>
            <a:r>
              <a:rPr lang="es-AR" sz="1900" dirty="0"/>
              <a:t>Equipo Técnico DES - </a:t>
            </a:r>
            <a:r>
              <a:rPr lang="es-AR" sz="1900" dirty="0" err="1"/>
              <a:t>INFoD</a:t>
            </a:r>
            <a:r>
              <a:rPr lang="es-AR" sz="1900" dirty="0"/>
              <a:t> definen ternas para cada una de las Instituciones convocadas. Dentro de cada terna se establecerá un orden de mérito, ponderando: </a:t>
            </a:r>
          </a:p>
          <a:p>
            <a:pPr marL="1200150" lvl="2" indent="-342900" algn="just">
              <a:buAutoNum type="alphaUcParenR"/>
            </a:pPr>
            <a:r>
              <a:rPr lang="es-AR" sz="1900" dirty="0"/>
              <a:t>La mirada de la experiencia que se acredite en su CV, </a:t>
            </a:r>
            <a:endParaRPr lang="es-AR" sz="1900" dirty="0">
              <a:solidFill>
                <a:srgbClr val="FF0000"/>
              </a:solidFill>
            </a:endParaRPr>
          </a:p>
          <a:p>
            <a:pPr marL="1200150" lvl="2" indent="-342900" algn="just">
              <a:buAutoNum type="alphaUcParenR"/>
            </a:pPr>
            <a:r>
              <a:rPr lang="es-AR" sz="1900" dirty="0"/>
              <a:t>La pertinencia de la producción audiovisual presentada y </a:t>
            </a:r>
          </a:p>
          <a:p>
            <a:pPr marL="1200150" lvl="2" indent="-342900" algn="just">
              <a:buAutoNum type="alphaUcParenR"/>
            </a:pPr>
            <a:r>
              <a:rPr lang="es-AR" sz="1900" dirty="0"/>
              <a:t>Las recomendaciones expresadas por las instituciones correspondientes.</a:t>
            </a:r>
          </a:p>
          <a:p>
            <a:pPr marL="457200" lvl="1" indent="0" algn="just">
              <a:buNone/>
            </a:pPr>
            <a:r>
              <a:rPr lang="es-AR" sz="1900" dirty="0"/>
              <a:t>Este orden servirá como guía al momento de realizar las entrevistas. </a:t>
            </a:r>
          </a:p>
          <a:p>
            <a:pPr algn="just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81867129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302</TotalTime>
  <Words>791</Words>
  <Application>Microsoft Office PowerPoint</Application>
  <PresentationFormat>Panorámica</PresentationFormat>
  <Paragraphs>63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Algerian</vt:lpstr>
      <vt:lpstr>Arial</vt:lpstr>
      <vt:lpstr>Calibri</vt:lpstr>
      <vt:lpstr>Century Gothic</vt:lpstr>
      <vt:lpstr>Wingdings</vt:lpstr>
      <vt:lpstr>Wingdings 3</vt:lpstr>
      <vt:lpstr>Espiral</vt:lpstr>
      <vt:lpstr> DIRECCIÓN GENERAL DE NIVEL SUPERIOR</vt:lpstr>
      <vt:lpstr>INSTITUTO NACIONAL DE FORMACIÓN DOCENTE (INFoD)</vt:lpstr>
      <vt:lpstr> Encuadre para el proceso de selección    </vt:lpstr>
      <vt:lpstr>PERFIL REQUERIDO</vt:lpstr>
      <vt:lpstr>Condiciones de contratación</vt:lpstr>
      <vt:lpstr>Proceso de postulación</vt:lpstr>
      <vt:lpstr>VIDEO DE PRESENTACIÓN</vt:lpstr>
      <vt:lpstr>Cronograma: Etapas</vt:lpstr>
      <vt:lpstr>Proceso de Evaluación (1° etapa)</vt:lpstr>
      <vt:lpstr>Segunda Etapa</vt:lpstr>
      <vt:lpstr>Tercera Etapa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GENERAL DE NIVEL SUPERIOR</dc:title>
  <dc:creator>alumno</dc:creator>
  <cp:lastModifiedBy>alumno</cp:lastModifiedBy>
  <cp:revision>24</cp:revision>
  <dcterms:created xsi:type="dcterms:W3CDTF">2021-06-24T21:23:52Z</dcterms:created>
  <dcterms:modified xsi:type="dcterms:W3CDTF">2021-06-29T01:35:20Z</dcterms:modified>
</cp:coreProperties>
</file>